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7" r:id="rId3"/>
    <p:sldId id="268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71" r:id="rId12"/>
    <p:sldId id="273" r:id="rId13"/>
    <p:sldId id="262" r:id="rId14"/>
    <p:sldId id="263" r:id="rId15"/>
    <p:sldId id="264" r:id="rId16"/>
    <p:sldId id="265" r:id="rId17"/>
    <p:sldId id="275" r:id="rId18"/>
    <p:sldId id="266" r:id="rId19"/>
    <p:sldId id="276" r:id="rId20"/>
    <p:sldId id="277" r:id="rId21"/>
    <p:sldId id="278" r:id="rId22"/>
  </p:sldIdLst>
  <p:sldSz cx="18288000" cy="10287000"/>
  <p:notesSz cx="6858000" cy="9144000"/>
  <p:embeddedFontLst>
    <p:embeddedFont>
      <p:font typeface="Anton Italic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uce" panose="020B0604020202020204" charset="0"/>
      <p:regular r:id="rId30"/>
    </p:embeddedFont>
    <p:embeddedFont>
      <p:font typeface="Open Sauce Bold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89609" autoAdjust="0"/>
  </p:normalViewPr>
  <p:slideViewPr>
    <p:cSldViewPr>
      <p:cViewPr varScale="1">
        <p:scale>
          <a:sx n="42" d="100"/>
          <a:sy n="42" d="100"/>
        </p:scale>
        <p:origin x="944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E64EE8F-E139-440D-A7AA-C48734A7E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B0C7C9-2610-4C2E-803D-2C950B1F60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D7A2D-5A32-4B7C-8B4F-F64B1F546967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348ABE-54C8-4616-A6C4-8CCE3889F4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A9F7C2-4B77-4B12-AFB6-66E3D6EC6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6ECB4-6209-4EAE-B067-1CFFCDC3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0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797FB-391D-48BE-89DC-7B96AB31FF4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E4E4-F886-4F5A-A84F-ACAC3EB4B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90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3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4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12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0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1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5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5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0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5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80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5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70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5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60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5"/>
            <a:ext cx="7772400" cy="1362075"/>
          </a:xfrm>
        </p:spPr>
        <p:txBody>
          <a:bodyPr anchor="t"/>
          <a:lstStyle>
            <a:lvl1pPr algn="l">
              <a:defRPr sz="389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4"/>
            <a:ext cx="7772400" cy="1500187"/>
          </a:xfrm>
        </p:spPr>
        <p:txBody>
          <a:bodyPr anchor="b"/>
          <a:lstStyle>
            <a:lvl1pPr marL="0" indent="0">
              <a:buNone/>
              <a:defRPr sz="1947">
                <a:solidFill>
                  <a:schemeClr val="tx1">
                    <a:tint val="75000"/>
                  </a:schemeClr>
                </a:solidFill>
              </a:defRPr>
            </a:lvl1pPr>
            <a:lvl2pPr marL="445100" indent="0">
              <a:buNone/>
              <a:defRPr sz="1752">
                <a:solidFill>
                  <a:schemeClr val="tx1">
                    <a:tint val="75000"/>
                  </a:schemeClr>
                </a:solidFill>
              </a:defRPr>
            </a:lvl2pPr>
            <a:lvl3pPr marL="890202" indent="0">
              <a:buNone/>
              <a:defRPr sz="1557">
                <a:solidFill>
                  <a:schemeClr val="tx1">
                    <a:tint val="75000"/>
                  </a:schemeClr>
                </a:solidFill>
              </a:defRPr>
            </a:lvl3pPr>
            <a:lvl4pPr marL="1335302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4pPr>
            <a:lvl5pPr marL="1780403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5pPr>
            <a:lvl6pPr marL="2225504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6pPr>
            <a:lvl7pPr marL="2670605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7pPr>
            <a:lvl8pPr marL="3115705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8pPr>
            <a:lvl9pPr marL="3560806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726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726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5100" indent="0">
              <a:buNone/>
              <a:defRPr sz="1947" b="1"/>
            </a:lvl2pPr>
            <a:lvl3pPr marL="890202" indent="0">
              <a:buNone/>
              <a:defRPr sz="1752" b="1"/>
            </a:lvl3pPr>
            <a:lvl4pPr marL="1335302" indent="0">
              <a:buNone/>
              <a:defRPr sz="1557" b="1"/>
            </a:lvl4pPr>
            <a:lvl5pPr marL="1780403" indent="0">
              <a:buNone/>
              <a:defRPr sz="1557" b="1"/>
            </a:lvl5pPr>
            <a:lvl6pPr marL="2225504" indent="0">
              <a:buNone/>
              <a:defRPr sz="1557" b="1"/>
            </a:lvl6pPr>
            <a:lvl7pPr marL="2670605" indent="0">
              <a:buNone/>
              <a:defRPr sz="1557" b="1"/>
            </a:lvl7pPr>
            <a:lvl8pPr marL="3115705" indent="0">
              <a:buNone/>
              <a:defRPr sz="1557" b="1"/>
            </a:lvl8pPr>
            <a:lvl9pPr marL="3560806" indent="0">
              <a:buNone/>
              <a:defRPr sz="15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4" cy="639762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5100" indent="0">
              <a:buNone/>
              <a:defRPr sz="1947" b="1"/>
            </a:lvl2pPr>
            <a:lvl3pPr marL="890202" indent="0">
              <a:buNone/>
              <a:defRPr sz="1752" b="1"/>
            </a:lvl3pPr>
            <a:lvl4pPr marL="1335302" indent="0">
              <a:buNone/>
              <a:defRPr sz="1557" b="1"/>
            </a:lvl4pPr>
            <a:lvl5pPr marL="1780403" indent="0">
              <a:buNone/>
              <a:defRPr sz="1557" b="1"/>
            </a:lvl5pPr>
            <a:lvl6pPr marL="2225504" indent="0">
              <a:buNone/>
              <a:defRPr sz="1557" b="1"/>
            </a:lvl6pPr>
            <a:lvl7pPr marL="2670605" indent="0">
              <a:buNone/>
              <a:defRPr sz="1557" b="1"/>
            </a:lvl7pPr>
            <a:lvl8pPr marL="3115705" indent="0">
              <a:buNone/>
              <a:defRPr sz="1557" b="1"/>
            </a:lvl8pPr>
            <a:lvl9pPr marL="3560806" indent="0">
              <a:buNone/>
              <a:defRPr sz="15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4" cy="3951288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5"/>
            <a:ext cx="5111751" cy="5853113"/>
          </a:xfrm>
        </p:spPr>
        <p:txBody>
          <a:bodyPr/>
          <a:lstStyle>
            <a:lvl1pPr>
              <a:defRPr sz="3116"/>
            </a:lvl1pPr>
            <a:lvl2pPr>
              <a:defRPr sz="2726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363"/>
            </a:lvl1pPr>
            <a:lvl2pPr marL="445100" indent="0">
              <a:buNone/>
              <a:defRPr sz="1168"/>
            </a:lvl2pPr>
            <a:lvl3pPr marL="890202" indent="0">
              <a:buNone/>
              <a:defRPr sz="973"/>
            </a:lvl3pPr>
            <a:lvl4pPr marL="1335302" indent="0">
              <a:buNone/>
              <a:defRPr sz="876"/>
            </a:lvl4pPr>
            <a:lvl5pPr marL="1780403" indent="0">
              <a:buNone/>
              <a:defRPr sz="876"/>
            </a:lvl5pPr>
            <a:lvl6pPr marL="2225504" indent="0">
              <a:buNone/>
              <a:defRPr sz="876"/>
            </a:lvl6pPr>
            <a:lvl7pPr marL="2670605" indent="0">
              <a:buNone/>
              <a:defRPr sz="876"/>
            </a:lvl7pPr>
            <a:lvl8pPr marL="3115705" indent="0">
              <a:buNone/>
              <a:defRPr sz="876"/>
            </a:lvl8pPr>
            <a:lvl9pPr marL="3560806" indent="0">
              <a:buNone/>
              <a:defRPr sz="8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116"/>
            </a:lvl1pPr>
            <a:lvl2pPr marL="445100" indent="0">
              <a:buNone/>
              <a:defRPr sz="2726"/>
            </a:lvl2pPr>
            <a:lvl3pPr marL="890202" indent="0">
              <a:buNone/>
              <a:defRPr sz="2336"/>
            </a:lvl3pPr>
            <a:lvl4pPr marL="1335302" indent="0">
              <a:buNone/>
              <a:defRPr sz="1947"/>
            </a:lvl4pPr>
            <a:lvl5pPr marL="1780403" indent="0">
              <a:buNone/>
              <a:defRPr sz="1947"/>
            </a:lvl5pPr>
            <a:lvl6pPr marL="2225504" indent="0">
              <a:buNone/>
              <a:defRPr sz="1947"/>
            </a:lvl6pPr>
            <a:lvl7pPr marL="2670605" indent="0">
              <a:buNone/>
              <a:defRPr sz="1947"/>
            </a:lvl7pPr>
            <a:lvl8pPr marL="3115705" indent="0">
              <a:buNone/>
              <a:defRPr sz="1947"/>
            </a:lvl8pPr>
            <a:lvl9pPr marL="3560806" indent="0">
              <a:buNone/>
              <a:defRPr sz="194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363"/>
            </a:lvl1pPr>
            <a:lvl2pPr marL="445100" indent="0">
              <a:buNone/>
              <a:defRPr sz="1168"/>
            </a:lvl2pPr>
            <a:lvl3pPr marL="890202" indent="0">
              <a:buNone/>
              <a:defRPr sz="973"/>
            </a:lvl3pPr>
            <a:lvl4pPr marL="1335302" indent="0">
              <a:buNone/>
              <a:defRPr sz="876"/>
            </a:lvl4pPr>
            <a:lvl5pPr marL="1780403" indent="0">
              <a:buNone/>
              <a:defRPr sz="876"/>
            </a:lvl5pPr>
            <a:lvl6pPr marL="2225504" indent="0">
              <a:buNone/>
              <a:defRPr sz="876"/>
            </a:lvl6pPr>
            <a:lvl7pPr marL="2670605" indent="0">
              <a:buNone/>
              <a:defRPr sz="876"/>
            </a:lvl7pPr>
            <a:lvl8pPr marL="3115705" indent="0">
              <a:buNone/>
              <a:defRPr sz="876"/>
            </a:lvl8pPr>
            <a:lvl9pPr marL="3560806" indent="0">
              <a:buNone/>
              <a:defRPr sz="8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90202" rtl="0" eaLnBrk="1" latinLnBrk="0" hangingPunct="1">
        <a:spcBef>
          <a:spcPct val="0"/>
        </a:spcBef>
        <a:buNone/>
        <a:defRPr sz="42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3825" indent="-333825" algn="l" defTabSz="890202" rtl="0" eaLnBrk="1" latinLnBrk="0" hangingPunct="1">
        <a:spcBef>
          <a:spcPct val="20000"/>
        </a:spcBef>
        <a:buFont typeface="Arial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1pPr>
      <a:lvl2pPr marL="723288" indent="-278188" algn="l" defTabSz="890202" rtl="0" eaLnBrk="1" latinLnBrk="0" hangingPunct="1">
        <a:spcBef>
          <a:spcPct val="20000"/>
        </a:spcBef>
        <a:buFont typeface="Arial" pitchFamily="34" charset="0"/>
        <a:buChar char="–"/>
        <a:defRPr sz="2726" kern="1200">
          <a:solidFill>
            <a:schemeClr val="tx1"/>
          </a:solidFill>
          <a:latin typeface="+mn-lt"/>
          <a:ea typeface="+mn-ea"/>
          <a:cs typeface="+mn-cs"/>
        </a:defRPr>
      </a:lvl2pPr>
      <a:lvl3pPr marL="1112752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557853" indent="-222551" algn="l" defTabSz="890202" rtl="0" eaLnBrk="1" latinLnBrk="0" hangingPunct="1">
        <a:spcBef>
          <a:spcPct val="20000"/>
        </a:spcBef>
        <a:buFont typeface="Arial" pitchFamily="34" charset="0"/>
        <a:buChar char="–"/>
        <a:defRPr sz="1947" kern="1200">
          <a:solidFill>
            <a:schemeClr val="tx1"/>
          </a:solidFill>
          <a:latin typeface="+mn-lt"/>
          <a:ea typeface="+mn-ea"/>
          <a:cs typeface="+mn-cs"/>
        </a:defRPr>
      </a:lvl4pPr>
      <a:lvl5pPr marL="2002953" indent="-222551" algn="l" defTabSz="890202" rtl="0" eaLnBrk="1" latinLnBrk="0" hangingPunct="1">
        <a:spcBef>
          <a:spcPct val="20000"/>
        </a:spcBef>
        <a:buFont typeface="Arial" pitchFamily="34" charset="0"/>
        <a:buChar char="»"/>
        <a:defRPr sz="1947" kern="1200">
          <a:solidFill>
            <a:schemeClr val="tx1"/>
          </a:solidFill>
          <a:latin typeface="+mn-lt"/>
          <a:ea typeface="+mn-ea"/>
          <a:cs typeface="+mn-cs"/>
        </a:defRPr>
      </a:lvl5pPr>
      <a:lvl6pPr marL="2448054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6pPr>
      <a:lvl7pPr marL="2893155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7pPr>
      <a:lvl8pPr marL="3338256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8pPr>
      <a:lvl9pPr marL="3783356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5100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90202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5302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80403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5504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70605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5705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60806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5.sv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2.jpe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xmode.com/domains?utm_source=chatgpt.com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ebwave.me/free-domain-website?utm_source=chatgpt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chradar.com/reviews/jimdo?utm_source=chatgpt.com" TargetMode="External"/><Relationship Id="rId5" Type="http://schemas.openxmlformats.org/officeDocument/2006/relationships/hyperlink" Target="https://www.techradar.com/pro/website-building/wix-pricing?utm_source=chatgpt.com" TargetMode="Externa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2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855817" y="3664063"/>
            <a:ext cx="11190687" cy="2523483"/>
            <a:chOff x="0" y="0"/>
            <a:chExt cx="3027295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1" y="1181101"/>
            <a:ext cx="13655145" cy="431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en-US" sz="17500" i="1" spc="-70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 </a:t>
            </a:r>
            <a:r>
              <a:rPr lang="ru-RU" sz="17500" i="1" spc="-70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технология</a:t>
            </a:r>
            <a:endParaRPr lang="en-US" sz="17500" i="1" spc="-702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86068" y="8360462"/>
            <a:ext cx="5763307" cy="1224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ПОСТРОЕНИЕ ЦИФРОВОГО МИРА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3377154" y="6483341"/>
            <a:ext cx="1657867" cy="5677771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3339" y="5143500"/>
            <a:ext cx="4497913" cy="4006128"/>
            <a:chOff x="0" y="0"/>
            <a:chExt cx="623181" cy="593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03091" y="5106916"/>
            <a:ext cx="4497913" cy="4006128"/>
            <a:chOff x="0" y="0"/>
            <a:chExt cx="623181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67202" y="1150514"/>
            <a:ext cx="5677771" cy="7999114"/>
            <a:chOff x="0" y="0"/>
            <a:chExt cx="45072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6"/>
              <a:stretch>
                <a:fillRect l="-55561" r="-555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367201" y="7272045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033" y="1255273"/>
            <a:ext cx="10124167" cy="231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0"/>
              </a:lnSpc>
            </a:pPr>
            <a:r>
              <a:rPr lang="en-US" sz="9367" i="1" spc="-374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ИНСТРУМЕНТЫ ТОРГОВЛИ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8208" y="3772014"/>
            <a:ext cx="10124167" cy="61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ПОВЫШЕНИЕ ПРОИЗВОДИТЕЛЬНОСТИ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4812" y="5491115"/>
            <a:ext cx="2774938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Текстовые</a:t>
            </a: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редакторы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0028" y="6517855"/>
            <a:ext cx="339993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Программное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обеспечение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используемое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написания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редактирования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кода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Такие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функции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как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подсветка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синтаксиса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расширения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повышают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производительность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помогают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поддерживать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чистую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безошибочную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кодовую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базу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72790" y="5495089"/>
            <a:ext cx="3263749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Фреймворковые</a:t>
            </a: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библиотеки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13132" y="6517855"/>
            <a:ext cx="326375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Коллекции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предварительно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написанного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кода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ускоряющие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разработку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Они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предлагают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структуру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сокращают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количество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повторяющихся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задач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обеспечивают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совместимость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с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современными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веб-стандартами</a:t>
            </a:r>
            <a:r>
              <a:rPr lang="en-US" sz="20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727580" y="-8144967"/>
            <a:ext cx="983453" cy="17654386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9600" y="562895"/>
            <a:ext cx="17285181" cy="9588260"/>
            <a:chOff x="0" y="0"/>
            <a:chExt cx="623181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3832" y="444954"/>
            <a:ext cx="1713456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ru-RU" sz="4400" dirty="0">
                <a:solidFill>
                  <a:schemeClr val="bg1"/>
                </a:solidFill>
              </a:rPr>
              <a:t>Сравнительный анализ популярных </a:t>
            </a:r>
            <a:r>
              <a:rPr lang="en-US" sz="4400" dirty="0">
                <a:solidFill>
                  <a:schemeClr val="bg1"/>
                </a:solidFill>
              </a:rPr>
              <a:t>CMS</a:t>
            </a:r>
            <a:r>
              <a:rPr lang="ru-RU" sz="4400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(CMS — Content Management System)</a:t>
            </a:r>
            <a:endParaRPr lang="en-US" sz="4026" i="1" spc="-79" dirty="0">
              <a:solidFill>
                <a:schemeClr val="bg1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D7AA8D65-ED78-4154-BE97-DE373CFAE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72121"/>
              </p:ext>
            </p:extLst>
          </p:nvPr>
        </p:nvGraphicFramePr>
        <p:xfrm>
          <a:off x="393217" y="1173955"/>
          <a:ext cx="17501564" cy="8513539"/>
        </p:xfrm>
        <a:graphic>
          <a:graphicData uri="http://schemas.openxmlformats.org/drawingml/2006/table">
            <a:tbl>
              <a:tblPr/>
              <a:tblGrid>
                <a:gridCol w="1685015">
                  <a:extLst>
                    <a:ext uri="{9D8B030D-6E8A-4147-A177-3AD203B41FA5}">
                      <a16:colId xmlns:a16="http://schemas.microsoft.com/office/drawing/2014/main" val="2493406421"/>
                    </a:ext>
                  </a:extLst>
                </a:gridCol>
                <a:gridCol w="2950968">
                  <a:extLst>
                    <a:ext uri="{9D8B030D-6E8A-4147-A177-3AD203B41FA5}">
                      <a16:colId xmlns:a16="http://schemas.microsoft.com/office/drawing/2014/main" val="25895192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1044934"/>
                    </a:ext>
                  </a:extLst>
                </a:gridCol>
                <a:gridCol w="3011821">
                  <a:extLst>
                    <a:ext uri="{9D8B030D-6E8A-4147-A177-3AD203B41FA5}">
                      <a16:colId xmlns:a16="http://schemas.microsoft.com/office/drawing/2014/main" val="2676570451"/>
                    </a:ext>
                  </a:extLst>
                </a:gridCol>
                <a:gridCol w="2160309">
                  <a:extLst>
                    <a:ext uri="{9D8B030D-6E8A-4147-A177-3AD203B41FA5}">
                      <a16:colId xmlns:a16="http://schemas.microsoft.com/office/drawing/2014/main" val="1732681004"/>
                    </a:ext>
                  </a:extLst>
                </a:gridCol>
                <a:gridCol w="1928847">
                  <a:extLst>
                    <a:ext uri="{9D8B030D-6E8A-4147-A177-3AD203B41FA5}">
                      <a16:colId xmlns:a16="http://schemas.microsoft.com/office/drawing/2014/main" val="4003482953"/>
                    </a:ext>
                  </a:extLst>
                </a:gridCol>
                <a:gridCol w="4012004">
                  <a:extLst>
                    <a:ext uri="{9D8B030D-6E8A-4147-A177-3AD203B41FA5}">
                      <a16:colId xmlns:a16="http://schemas.microsoft.com/office/drawing/2014/main" val="3402899244"/>
                    </a:ext>
                  </a:extLst>
                </a:gridCol>
              </a:tblGrid>
              <a:tr h="9215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CMS (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движок)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Назначение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Простота использования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Функциональность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Безопасность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Стоимость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Подходит для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35265"/>
                  </a:ext>
                </a:extLst>
              </a:tr>
              <a:tr h="1221564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WordPress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Универсальная платформа для блогов, сайтов и интернет-магазинов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⭐⭐⭐⭐☆ (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очень проста)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⭐⭐⭐⭐☆ (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большое число плагинов)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⭐⭐⭐☆ (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нужны обновления)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Бесплатно (премиум — платно)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Блоги, корпоративные сайты, магазины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87329"/>
                  </a:ext>
                </a:extLst>
              </a:tr>
              <a:tr h="920384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Joomla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Гибкая CMS для порталов и сообществ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⭐⭐⭐⭐☆ (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сильная система модулей)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Бесплатно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Новости, порталы, сообщества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072679"/>
                  </a:ext>
                </a:extLst>
              </a:tr>
              <a:tr h="920384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Drupal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Профессиональная CMS для крупных проектов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⭐⭐☆☆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⭐⭐⭐⭐⭐ (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максимальная гибкость)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⭐⭐⭐⭐⭐ (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высокая защита)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Бесплатно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Государственные, корпоративные сайты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242393"/>
                  </a:ext>
                </a:extLst>
              </a:tr>
              <a:tr h="920384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OpenCart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CMS 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для интернет-магазинов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⭐⭐⭐⭐☆ (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ориентирована на </a:t>
                      </a: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e-commerce)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Бесплатно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Интернет-магазины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982597"/>
                  </a:ext>
                </a:extLst>
              </a:tr>
              <a:tr h="804710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1C-</a:t>
                      </a:r>
                      <a:r>
                        <a:rPr lang="ru-RU" sz="2000" b="1">
                          <a:solidFill>
                            <a:schemeClr val="bg1"/>
                          </a:solidFill>
                        </a:rPr>
                        <a:t>Битрикс</a:t>
                      </a:r>
                      <a:endParaRPr lang="ru-RU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Коммерческая CMS для бизнеса и магазинов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⭐⭐⭐⭐⭐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Платно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Бизнес-порталы, магазины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158470"/>
                  </a:ext>
                </a:extLst>
              </a:tr>
              <a:tr h="92038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Tilda (</a:t>
                      </a:r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конструктор +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CMS)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Быстрое создание лендингов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⭐⭐⭐⭐⭐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⭐⭐☆☆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Платно (подписка)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err="1">
                          <a:solidFill>
                            <a:schemeClr val="bg1"/>
                          </a:solidFill>
                        </a:rPr>
                        <a:t>Лендинги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, портфолио, презентации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70582"/>
                  </a:ext>
                </a:extLst>
              </a:tr>
              <a:tr h="920384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Wix (</a:t>
                      </a:r>
                      <a:r>
                        <a:rPr lang="ru-RU" sz="2000" b="1">
                          <a:solidFill>
                            <a:schemeClr val="bg1"/>
                          </a:solidFill>
                        </a:rPr>
                        <a:t>конструктор)</a:t>
                      </a:r>
                      <a:endParaRPr lang="ru-RU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Визуальный редактор для сайтов без кода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⭐⭐⭐⭐⭐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⭐⭐☆☆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Платно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Персональные сайты, визитки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96713"/>
                  </a:ext>
                </a:extLst>
              </a:tr>
              <a:tr h="92038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Ghost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CMS для блогов и публикаций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Бесплатно (хостинг платный)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Блоги, СМИ, авторские сайты</a:t>
                      </a:r>
                    </a:p>
                  </a:txBody>
                  <a:tcPr marL="20456" marR="20456" marT="10228" marB="10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69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46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727580" y="-8144967"/>
            <a:ext cx="983453" cy="17654386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9600" y="562895"/>
            <a:ext cx="17285181" cy="9588260"/>
            <a:chOff x="0" y="0"/>
            <a:chExt cx="623181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3832" y="444954"/>
            <a:ext cx="17134567" cy="6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ru-RU" sz="4800" b="1" dirty="0"/>
              <a:t>Современные Web-технологии для быстрой разработки</a:t>
            </a:r>
            <a:endParaRPr lang="en-US" sz="4400" i="1" spc="-79" dirty="0">
              <a:solidFill>
                <a:schemeClr val="bg1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F51DB98-6BE6-4474-83DC-02A67E0A1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678200"/>
              </p:ext>
            </p:extLst>
          </p:nvPr>
        </p:nvGraphicFramePr>
        <p:xfrm>
          <a:off x="1066799" y="1428408"/>
          <a:ext cx="16611600" cy="7677490"/>
        </p:xfrm>
        <a:graphic>
          <a:graphicData uri="http://schemas.openxmlformats.org/drawingml/2006/table">
            <a:tbl>
              <a:tblPr/>
              <a:tblGrid>
                <a:gridCol w="5537200">
                  <a:extLst>
                    <a:ext uri="{9D8B030D-6E8A-4147-A177-3AD203B41FA5}">
                      <a16:colId xmlns:a16="http://schemas.microsoft.com/office/drawing/2014/main" val="749960112"/>
                    </a:ext>
                  </a:extLst>
                </a:gridCol>
                <a:gridCol w="5537200">
                  <a:extLst>
                    <a:ext uri="{9D8B030D-6E8A-4147-A177-3AD203B41FA5}">
                      <a16:colId xmlns:a16="http://schemas.microsoft.com/office/drawing/2014/main" val="3249624254"/>
                    </a:ext>
                  </a:extLst>
                </a:gridCol>
                <a:gridCol w="5537200">
                  <a:extLst>
                    <a:ext uri="{9D8B030D-6E8A-4147-A177-3AD203B41FA5}">
                      <a16:colId xmlns:a16="http://schemas.microsoft.com/office/drawing/2014/main" val="3879078691"/>
                    </a:ext>
                  </a:extLst>
                </a:gridCol>
              </a:tblGrid>
              <a:tr h="867890"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Технология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Назначение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Пример использования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9530"/>
                  </a:ext>
                </a:extLst>
              </a:tr>
              <a:tr h="867890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HTML5 + CSS3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Разметка и дизайн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Основы любого сайта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868720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JavaScript + React / Vue / Angular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Динамика и интерактивность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>
                          <a:solidFill>
                            <a:schemeClr val="bg1"/>
                          </a:solidFill>
                        </a:rPr>
                        <a:t>SPA (</a:t>
                      </a:r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одностраничные приложения)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738268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Bootstrap / Tailwind CSS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Готовые шаблоны и стили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Быстрое оформление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20501"/>
                  </a:ext>
                </a:extLst>
              </a:tr>
              <a:tr h="867890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Node.js / Express.js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Серверная логика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>
                          <a:solidFill>
                            <a:schemeClr val="bg1"/>
                          </a:solidFill>
                        </a:rPr>
                        <a:t>API </a:t>
                      </a:r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и </a:t>
                      </a:r>
                      <a:r>
                        <a:rPr lang="en-US" sz="3600">
                          <a:solidFill>
                            <a:schemeClr val="bg1"/>
                          </a:solidFill>
                        </a:rPr>
                        <a:t>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14133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Firebase / Supabase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Готовая серверная инфраструктура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Хранение данных без своего сервера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96481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GitHub Pages / Netlify / Vercel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>
                          <a:solidFill>
                            <a:schemeClr val="bg1"/>
                          </a:solidFill>
                        </a:rPr>
                        <a:t>Быстрая публикация сайта онлайн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600" dirty="0">
                          <a:solidFill>
                            <a:schemeClr val="bg1"/>
                          </a:solidFill>
                        </a:rPr>
                        <a:t>Хостинг бесплатно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2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56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959" y="5408285"/>
            <a:ext cx="13780199" cy="3728205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7896"/>
                  </a:moveTo>
                  <a:lnTo>
                    <a:pt x="2351840" y="608389"/>
                  </a:lnTo>
                  <a:cubicBezTo>
                    <a:pt x="2351840" y="615787"/>
                    <a:pt x="2348901" y="622883"/>
                    <a:pt x="2343670" y="628114"/>
                  </a:cubicBezTo>
                  <a:cubicBezTo>
                    <a:pt x="2338438" y="633346"/>
                    <a:pt x="2331343" y="636285"/>
                    <a:pt x="2323945" y="636285"/>
                  </a:cubicBezTo>
                  <a:lnTo>
                    <a:pt x="27896" y="636285"/>
                  </a:lnTo>
                  <a:cubicBezTo>
                    <a:pt x="20497" y="636285"/>
                    <a:pt x="13402" y="633346"/>
                    <a:pt x="8170" y="628114"/>
                  </a:cubicBezTo>
                  <a:cubicBezTo>
                    <a:pt x="2939" y="622883"/>
                    <a:pt x="0" y="615787"/>
                    <a:pt x="0" y="608389"/>
                  </a:cubicBezTo>
                  <a:lnTo>
                    <a:pt x="0" y="27896"/>
                  </a:lnTo>
                  <a:cubicBezTo>
                    <a:pt x="0" y="20497"/>
                    <a:pt x="2939" y="13402"/>
                    <a:pt x="8170" y="8170"/>
                  </a:cubicBezTo>
                  <a:cubicBezTo>
                    <a:pt x="13402" y="2939"/>
                    <a:pt x="20497" y="0"/>
                    <a:pt x="27896" y="0"/>
                  </a:cubicBezTo>
                  <a:lnTo>
                    <a:pt x="2323945" y="0"/>
                  </a:lnTo>
                  <a:cubicBezTo>
                    <a:pt x="2331343" y="0"/>
                    <a:pt x="2338438" y="2939"/>
                    <a:pt x="2343670" y="8170"/>
                  </a:cubicBezTo>
                  <a:cubicBezTo>
                    <a:pt x="2348901" y="13402"/>
                    <a:pt x="2351840" y="20497"/>
                    <a:pt x="2351840" y="278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24094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373785" y="6259946"/>
            <a:ext cx="3874666" cy="2889680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81454" y="3687108"/>
            <a:ext cx="6028077" cy="5449382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6"/>
              <a:stretch>
                <a:fillRect l="-17716" r="-177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41501" y="1150516"/>
            <a:ext cx="4463685" cy="3513143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3032" y="1137376"/>
            <a:ext cx="7829516" cy="3526280"/>
            <a:chOff x="0" y="0"/>
            <a:chExt cx="845947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7"/>
              <a:stretch>
                <a:fillRect t="-23989" b="-2398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297933" y="5599806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56383" y="716746"/>
            <a:ext cx="7488237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77"/>
              </a:lnSpc>
            </a:pPr>
            <a:r>
              <a:rPr lang="en-US" sz="6600" i="1" spc="-327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ВЕБ-РАЗРАБОТЧИКИ В КОМАНДАХ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2958" y="5800741"/>
            <a:ext cx="891584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СОТРУДНИЧЕСТВО - ОСНОВА УСПЕХА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516" y="6596790"/>
            <a:ext cx="367667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Веб-разработчики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обычно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работают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с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дизайнерами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экспертами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UX,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авторами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контента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тестировщиками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Их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вклад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имеет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решающее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значение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каждом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этапе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разработки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соответствие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потребностей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пользователей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технической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осуществимости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Хорошая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коммуникация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помогает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синхронизировать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сроки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результаты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9021" y="6652236"/>
            <a:ext cx="4169663" cy="1994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совместных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командах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разработчики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должны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понимать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как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творческое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видение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так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технические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ограничения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Они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воплощают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концепции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функционирующий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код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а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также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предлагают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понимание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оптимизации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масштабируемости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будущего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обслуживания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Их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двойная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роль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требует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гибкости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умения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решать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проблемы</a:t>
            </a: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1500" y="5408998"/>
            <a:ext cx="2898574" cy="3740631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0" y="1137374"/>
            <a:ext cx="16803469" cy="4006125"/>
            <a:chOff x="0" y="0"/>
            <a:chExt cx="2696887" cy="498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887" cy="498419"/>
            </a:xfrm>
            <a:custGeom>
              <a:avLst/>
              <a:gdLst/>
              <a:ahLst/>
              <a:cxnLst/>
              <a:rect l="l" t="t" r="r" b="b"/>
              <a:pathLst>
                <a:path w="2696887" h="498419">
                  <a:moveTo>
                    <a:pt x="2696887" y="24327"/>
                  </a:moveTo>
                  <a:lnTo>
                    <a:pt x="2696887" y="474093"/>
                  </a:lnTo>
                  <a:cubicBezTo>
                    <a:pt x="2696887" y="487528"/>
                    <a:pt x="2685995" y="498419"/>
                    <a:pt x="2672560" y="498419"/>
                  </a:cubicBezTo>
                  <a:lnTo>
                    <a:pt x="24327" y="498419"/>
                  </a:lnTo>
                  <a:cubicBezTo>
                    <a:pt x="10891" y="498419"/>
                    <a:pt x="0" y="487528"/>
                    <a:pt x="0" y="4740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696887" cy="49841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032" y="5408998"/>
            <a:ext cx="7900969" cy="4742162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37568" y="5905500"/>
            <a:ext cx="7664873" cy="261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72"/>
              </a:lnSpc>
            </a:pPr>
            <a:r>
              <a:rPr lang="en-US" sz="8000" i="1" spc="-440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СТОЯЩИЕ ПЕРЕД НАМИ ЗАДАЧИ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9974" y="1448452"/>
            <a:ext cx="3894177" cy="247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3200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ОРИЕНТИРУЯСЬ В БЫСТРО РАЗВИВАЮЩЕЙСЯ ОТРАСЛИ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40068" y="8741595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4600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Постоянные обновления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11096" y="2277352"/>
            <a:ext cx="3005002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Идти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ногу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меняющимися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веб-технологиями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языками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лучшими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практиками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ежедневная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часть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нашей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работы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1527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Различия в браузерах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63001" y="2384122"/>
            <a:ext cx="2784348" cy="1777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Веб-сайты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должны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выглядеть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функционировать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одинаково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во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многих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браузерах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устройствах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58453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Угрозы безопасности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83663" y="2324100"/>
            <a:ext cx="2477580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Разработчики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должны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предвидеть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кибератаки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уязвимости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защищаться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от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них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05903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Оптимизация</a:t>
            </a: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скорости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80483" y="2400300"/>
            <a:ext cx="2591497" cy="148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Сайты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должны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загружаться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быстро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без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ущерба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дизайна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или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функциональности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3" name="Freeform 23"/>
          <p:cNvSpPr/>
          <p:nvPr/>
        </p:nvSpPr>
        <p:spPr>
          <a:xfrm>
            <a:off x="9308378" y="5198131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3939" y="2060155"/>
            <a:ext cx="3458013" cy="3952213"/>
            <a:chOff x="0" y="0"/>
            <a:chExt cx="935459" cy="10691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5459" cy="1069149"/>
            </a:xfrm>
            <a:custGeom>
              <a:avLst/>
              <a:gdLst/>
              <a:ahLst/>
              <a:cxnLst/>
              <a:rect l="l" t="t" r="r" b="b"/>
              <a:pathLst>
                <a:path w="935459" h="1069149">
                  <a:moveTo>
                    <a:pt x="0" y="0"/>
                  </a:moveTo>
                  <a:lnTo>
                    <a:pt x="935459" y="0"/>
                  </a:lnTo>
                  <a:lnTo>
                    <a:pt x="935459" y="1069149"/>
                  </a:lnTo>
                  <a:lnTo>
                    <a:pt x="0" y="1069149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5459" cy="1097724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8129" y="2060155"/>
            <a:ext cx="4245126" cy="3952213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r="-3977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224094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1330185" y="297581"/>
            <a:ext cx="1753319" cy="9676255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68717" y="3968588"/>
            <a:ext cx="9834700" cy="5899312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1337684" y="-3833123"/>
            <a:ext cx="1738321" cy="9676255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29086" y="1137377"/>
            <a:ext cx="10415885" cy="4691136"/>
            <a:chOff x="0" y="0"/>
            <a:chExt cx="845947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34037" b="-1394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57199" y="7124700"/>
            <a:ext cx="6515465" cy="185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000" i="1" spc="-31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ВОЗМОЖНОСТИ ДЛЯ КАРЬЕРНОГО РОСТА</a:t>
            </a:r>
          </a:p>
        </p:txBody>
      </p:sp>
      <p:sp>
        <p:nvSpPr>
          <p:cNvPr id="21" name="Freeform 21"/>
          <p:cNvSpPr/>
          <p:nvPr/>
        </p:nvSpPr>
        <p:spPr>
          <a:xfrm>
            <a:off x="5691433" y="5826949"/>
            <a:ext cx="813811" cy="813811"/>
          </a:xfrm>
          <a:custGeom>
            <a:avLst/>
            <a:gdLst/>
            <a:ahLst/>
            <a:cxnLst/>
            <a:rect l="l" t="t" r="r" b="b"/>
            <a:pathLst>
              <a:path w="835888" h="835888">
                <a:moveTo>
                  <a:pt x="0" y="0"/>
                </a:moveTo>
                <a:lnTo>
                  <a:pt x="835888" y="0"/>
                </a:lnTo>
                <a:lnTo>
                  <a:pt x="835888" y="835888"/>
                </a:lnTo>
                <a:lnTo>
                  <a:pt x="0" y="835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569349" y="5887643"/>
            <a:ext cx="9634068" cy="1252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РАЗНОСТОРОННИЕ РОЛИ В РАСТУЩЕЙ ОТРАСЛИ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69349" y="7455543"/>
            <a:ext cx="9118451" cy="206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Веб-разработка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предлагает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широкий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спектр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карьерных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путей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включая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должности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front-end, back-end и full-stack.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Разработчики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могут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работать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агентствах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корпорациях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стартапах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или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качестве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фрилансеров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Возможности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существуют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практически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каждом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секторе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электронной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коммерции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СМИ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образования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здравоохранения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В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условиях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постоянного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расширения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Интернета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квалифицированные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разработчики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остаются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востребованными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всех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отраслях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7556" y="3144867"/>
            <a:ext cx="9444643" cy="3345655"/>
            <a:chOff x="0" y="0"/>
            <a:chExt cx="1348443" cy="447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24928" y="3784269"/>
            <a:ext cx="3487654" cy="2100291"/>
            <a:chOff x="0" y="0"/>
            <a:chExt cx="6350000" cy="3811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37" b="-553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57557" y="6527232"/>
            <a:ext cx="9444642" cy="3223699"/>
            <a:chOff x="0" y="0"/>
            <a:chExt cx="1348443" cy="447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70547" y="6958630"/>
            <a:ext cx="3487654" cy="2100291"/>
            <a:chOff x="0" y="0"/>
            <a:chExt cx="6350000" cy="3811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90410" b="-5966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45975" y="1191244"/>
            <a:ext cx="779802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98"/>
              </a:lnSpc>
            </a:pPr>
            <a:r>
              <a:rPr lang="en-US" sz="8800" i="1" spc="-416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БУДУЩЕЕ ВЕБ-РАЗРАБОТКИ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1501" y="5466261"/>
            <a:ext cx="2818453" cy="4684899"/>
            <a:chOff x="0" y="0"/>
            <a:chExt cx="762445" cy="1267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3031" y="5465432"/>
            <a:ext cx="6913142" cy="6249480"/>
            <a:chOff x="0" y="0"/>
            <a:chExt cx="6350000" cy="574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7"/>
              <a:stretch>
                <a:fillRect l="-17843" r="-17843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9144001" y="1137376"/>
            <a:ext cx="4361172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ЧТО БУДЕТ ДАЛЬШЕ В ЦИФРОВОМ ДИЗАЙНЕ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31398" y="3286159"/>
            <a:ext cx="3271538" cy="25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Тенденции</a:t>
            </a:r>
            <a:r>
              <a:rPr lang="en-US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автоматизации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13232" y="3759769"/>
            <a:ext cx="4496952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Разработчики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будут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все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чаще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интегрировать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машинное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обучение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чат-ботов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автоматизированное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тестирование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пользовательского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интерфейса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повышения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эффективности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интерактивности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19482" y="6745495"/>
            <a:ext cx="3271538" cy="25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Приоритет</a:t>
            </a:r>
            <a:r>
              <a:rPr lang="en-US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мобильной</a:t>
            </a:r>
            <a:r>
              <a:rPr lang="en-US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связи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79208" y="7382077"/>
            <a:ext cx="4430976" cy="148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Веб-сайты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будут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разработаны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использования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мобильных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устройств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упором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на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скорость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минимализм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доступность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на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экранах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меньшего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размера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505175" y="1748438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7556" y="3144867"/>
            <a:ext cx="9444643" cy="3345655"/>
            <a:chOff x="0" y="0"/>
            <a:chExt cx="1348443" cy="447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24928" y="3784269"/>
            <a:ext cx="3487654" cy="2100291"/>
            <a:chOff x="0" y="0"/>
            <a:chExt cx="6350000" cy="3811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37" b="-553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57557" y="6527232"/>
            <a:ext cx="9444642" cy="3223699"/>
            <a:chOff x="0" y="0"/>
            <a:chExt cx="1348443" cy="447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70547" y="6958630"/>
            <a:ext cx="3487654" cy="2100291"/>
            <a:chOff x="0" y="0"/>
            <a:chExt cx="6350000" cy="3811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90410" b="-5966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85800" y="1137376"/>
            <a:ext cx="102869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i="1" spc="-416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Бесплатные сервисы для создания сайтов</a:t>
            </a:r>
            <a:endParaRPr lang="en-US" sz="4800" i="1" spc="-416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41501" y="5466261"/>
            <a:ext cx="2818453" cy="4684899"/>
            <a:chOff x="0" y="0"/>
            <a:chExt cx="762445" cy="1267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13232" y="3759769"/>
            <a:ext cx="4496952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https://tilda.cc/ru/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79208" y="7382077"/>
            <a:ext cx="4430976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https://ru.wix.com/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505175" y="1748438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A30113-6987-4FED-AEAB-B5A182A4E4B9}"/>
              </a:ext>
            </a:extLst>
          </p:cNvPr>
          <p:cNvSpPr txBox="1"/>
          <p:nvPr/>
        </p:nvSpPr>
        <p:spPr>
          <a:xfrm>
            <a:off x="12617141" y="4309915"/>
            <a:ext cx="44157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https://blog.tilda.cc/tpost/nsz8g3zvx1-kak-zahvativat-vnimanie-polzovatelei-i-d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88E848-FC01-4B2E-941C-E9812266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7" y="1923640"/>
            <a:ext cx="7026227" cy="3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D14002-2F55-4138-89F0-4862B6E6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15" y="5714419"/>
            <a:ext cx="7155097" cy="42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03FC00-850C-4D91-9ECC-8965FFDC4A28}"/>
              </a:ext>
            </a:extLst>
          </p:cNvPr>
          <p:cNvSpPr txBox="1"/>
          <p:nvPr/>
        </p:nvSpPr>
        <p:spPr>
          <a:xfrm>
            <a:off x="10427683" y="9107937"/>
            <a:ext cx="990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https://sites.google.com/site/horstwebdesign/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7C2C3A-3DAE-49C7-9368-4500E807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9" y="3248193"/>
            <a:ext cx="5272734" cy="52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EC5FF5-708E-4C55-9D57-51A4C6525297}"/>
              </a:ext>
            </a:extLst>
          </p:cNvPr>
          <p:cNvSpPr txBox="1"/>
          <p:nvPr/>
        </p:nvSpPr>
        <p:spPr>
          <a:xfrm>
            <a:off x="9144000" y="2386418"/>
            <a:ext cx="1196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https://www.weebly.com/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3E8128-B404-4C5D-A52D-19FE5F61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9" y="3988479"/>
            <a:ext cx="7658884" cy="612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3031" y="1137377"/>
            <a:ext cx="15801938" cy="3063686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1" y="1618951"/>
            <a:ext cx="2488918" cy="2100535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78144" y="1829072"/>
            <a:ext cx="11537785" cy="798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0"/>
              </a:lnSpc>
            </a:pPr>
            <a:r>
              <a:rPr lang="ru-RU" sz="16264" i="1" spc="-650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Как быстро создать свою страничку</a:t>
            </a:r>
            <a:endParaRPr lang="en-US" sz="16264" i="1" spc="-650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3378147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14529083" y="1618951"/>
            <a:ext cx="2488918" cy="2100535"/>
            <a:chOff x="0" y="0"/>
            <a:chExt cx="673300" cy="568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208318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3528" y="-2506277"/>
            <a:ext cx="16819284" cy="6607850"/>
            <a:chOff x="0" y="0"/>
            <a:chExt cx="2726318" cy="1091164"/>
          </a:xfrm>
        </p:grpSpPr>
        <p:sp>
          <p:nvSpPr>
            <p:cNvPr id="4" name="Freeform 4"/>
            <p:cNvSpPr/>
            <p:nvPr/>
          </p:nvSpPr>
          <p:spPr>
            <a:xfrm>
              <a:off x="29431" y="647486"/>
              <a:ext cx="2696887" cy="443678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ru-RU" sz="11500" dirty="0">
                  <a:solidFill>
                    <a:schemeClr val="bg1"/>
                  </a:solidFill>
                </a:rPr>
                <a:t>Выбор от цели</a:t>
              </a:r>
              <a:endParaRPr 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38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1" y="1618951"/>
            <a:ext cx="2488918" cy="2100535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>
                <a:solidFill>
                  <a:schemeClr val="bg1"/>
                </a:solidFill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3378147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14529083" y="1618951"/>
            <a:ext cx="2488918" cy="2100535"/>
            <a:chOff x="0" y="0"/>
            <a:chExt cx="673300" cy="568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>
                <a:solidFill>
                  <a:schemeClr val="bg1"/>
                </a:solidFill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208318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2BC69243-C0DC-4670-90F3-9AF0C93B0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06097"/>
              </p:ext>
            </p:extLst>
          </p:nvPr>
        </p:nvGraphicFramePr>
        <p:xfrm>
          <a:off x="914400" y="3543300"/>
          <a:ext cx="16488412" cy="6607850"/>
        </p:xfrm>
        <a:graphic>
          <a:graphicData uri="http://schemas.openxmlformats.org/drawingml/2006/table">
            <a:tbl>
              <a:tblPr/>
              <a:tblGrid>
                <a:gridCol w="1688344">
                  <a:extLst>
                    <a:ext uri="{9D8B030D-6E8A-4147-A177-3AD203B41FA5}">
                      <a16:colId xmlns:a16="http://schemas.microsoft.com/office/drawing/2014/main" val="4203906886"/>
                    </a:ext>
                  </a:extLst>
                </a:gridCol>
                <a:gridCol w="3458545">
                  <a:extLst>
                    <a:ext uri="{9D8B030D-6E8A-4147-A177-3AD203B41FA5}">
                      <a16:colId xmlns:a16="http://schemas.microsoft.com/office/drawing/2014/main" val="2001185011"/>
                    </a:ext>
                  </a:extLst>
                </a:gridCol>
                <a:gridCol w="6435215">
                  <a:extLst>
                    <a:ext uri="{9D8B030D-6E8A-4147-A177-3AD203B41FA5}">
                      <a16:colId xmlns:a16="http://schemas.microsoft.com/office/drawing/2014/main" val="3606669340"/>
                    </a:ext>
                  </a:extLst>
                </a:gridCol>
                <a:gridCol w="4906308">
                  <a:extLst>
                    <a:ext uri="{9D8B030D-6E8A-4147-A177-3AD203B41FA5}">
                      <a16:colId xmlns:a16="http://schemas.microsoft.com/office/drawing/2014/main" val="3866300169"/>
                    </a:ext>
                  </a:extLst>
                </a:gridCol>
              </a:tblGrid>
              <a:tr h="704608"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Платформа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Бесплатный план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Можно ли подключить свой домен на бесплатном плане?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Основные ограничения бесплатного плана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55823"/>
                  </a:ext>
                </a:extLst>
              </a:tr>
              <a:tr h="85194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Wix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Да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Нет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 — на бесплатном плане нельзя подключить свой домен. (</a:t>
                      </a:r>
                      <a:r>
                        <a:rPr lang="ru-RU" sz="2000" dirty="0" err="1">
                          <a:solidFill>
                            <a:schemeClr val="bg1"/>
                          </a:solidFill>
                          <a:hlinkClick r:id="rId5" tooltip="Wix pricing 20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TechRadar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Поддомен wixsite.com, реклама Wix, ограничения по хранилищу/трафику.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885590"/>
                  </a:ext>
                </a:extLst>
              </a:tr>
              <a:tr h="8435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Jimdo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Да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>
                          <a:solidFill>
                            <a:schemeClr val="bg1"/>
                          </a:solidFill>
                        </a:rPr>
                        <a:t>Нет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 — бесплатный план не позволяет подключить свой домен. (</a:t>
                      </a:r>
                      <a:r>
                        <a:rPr lang="ru-RU" sz="2000">
                          <a:solidFill>
                            <a:schemeClr val="bg1"/>
                          </a:solidFill>
                          <a:hlinkClick r:id="rId6" tooltip="Jimdo website builder review 20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TechRadar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Бесплатный домен = jimdosite.com, ограничения по памяти/трафику.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42237"/>
                  </a:ext>
                </a:extLst>
              </a:tr>
              <a:tr h="8435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WebWave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Бесплатный вариант есть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bg1"/>
                          </a:solidFill>
                        </a:rPr>
                        <a:t>Нет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 — подключение своего домена требует премиум-тарифа. (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  <a:hlinkClick r:id="rId7" tooltip="Claim a free domain website in our Website Builder | WebWav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webwave.me</a:t>
                      </a:r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Бесплатный план либо поддомен, либо нужно платить.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11963"/>
                  </a:ext>
                </a:extLst>
              </a:tr>
              <a:tr h="139927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Boxmode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Да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Частично — бесплатный домен только с фирменным расширением (.boxmode.io) или свой домен только при оплате. (</a:t>
                      </a:r>
                      <a:r>
                        <a:rPr lang="ru-RU" sz="2000">
                          <a:solidFill>
                            <a:schemeClr val="bg1"/>
                          </a:solidFill>
                          <a:hlinkClick r:id="rId8" tooltip="Website Builder With Free Domain | Boxmod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boxmode.com</a:t>
                      </a:r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Поддомен, свой домен → премиум.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605890"/>
                  </a:ext>
                </a:extLst>
              </a:tr>
              <a:tr h="1121405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Silex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Да (</a:t>
                      </a: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open-source)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Да — поскольку это самохостинг/редактор на своём сервере, вы можете подключить свой домен.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Требует собственный хостинг или настройку; больше технической работы.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50857"/>
                  </a:ext>
                </a:extLst>
              </a:tr>
              <a:tr h="8435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WordPress.org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bg1"/>
                          </a:solidFill>
                        </a:rPr>
                        <a:t>Бесплатное ПО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Да — вы устанавливаете сами на хостинг, можете подключить любой домен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bg1"/>
                          </a:solidFill>
                        </a:rPr>
                        <a:t>Нужно платить за хостинг и домен отдельно; сам движок бесплатен.</a:t>
                      </a:r>
                    </a:p>
                  </a:txBody>
                  <a:tcPr marL="34910" marR="34910" marT="17455" marB="174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831541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169CD5-A42A-44CB-BB7B-B2E3E2D062A4}"/>
              </a:ext>
            </a:extLst>
          </p:cNvPr>
          <p:cNvSpPr/>
          <p:nvPr/>
        </p:nvSpPr>
        <p:spPr>
          <a:xfrm>
            <a:off x="9753600" y="7823200"/>
            <a:ext cx="45719" cy="14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7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1500" y="5408998"/>
            <a:ext cx="2898574" cy="3740631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032" y="5408998"/>
            <a:ext cx="7900969" cy="4742162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37568" y="5905500"/>
            <a:ext cx="7664873" cy="261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72"/>
              </a:lnSpc>
            </a:pPr>
            <a:r>
              <a:rPr lang="ru-RU" sz="8000" i="1" spc="-440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В НОГУ СО ВРЕМЕНЕМ</a:t>
            </a:r>
            <a:endParaRPr lang="en-US" sz="8000" i="1" spc="-440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740068" y="8741595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4EA1B-47F4-475C-B34A-707FA4B406A0}"/>
              </a:ext>
            </a:extLst>
          </p:cNvPr>
          <p:cNvSpPr txBox="1"/>
          <p:nvPr/>
        </p:nvSpPr>
        <p:spPr>
          <a:xfrm>
            <a:off x="1268972" y="1333500"/>
            <a:ext cx="158760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Введение в Web-технологии</a:t>
            </a:r>
          </a:p>
          <a:p>
            <a:r>
              <a:rPr lang="ru-RU" sz="3600" b="1" dirty="0">
                <a:solidFill>
                  <a:schemeClr val="bg1"/>
                </a:solidFill>
              </a:rPr>
              <a:t>Web-технологии</a:t>
            </a:r>
            <a:r>
              <a:rPr lang="ru-RU" sz="3600" dirty="0">
                <a:solidFill>
                  <a:schemeClr val="bg1"/>
                </a:solidFill>
              </a:rPr>
              <a:t> — это совокупность стандартов, инструментов и протоколов, используемых для создания и функционирования веб-сайтов и веб-приложений в интернете.</a:t>
            </a:r>
          </a:p>
          <a:p>
            <a:r>
              <a:rPr lang="ru-RU" sz="3600" dirty="0">
                <a:solidFill>
                  <a:schemeClr val="bg1"/>
                </a:solidFill>
              </a:rPr>
              <a:t>Главная цель Web-технологий — обеспечить обмен информацией между пользователем и сервером через сеть Интернет.</a:t>
            </a:r>
          </a:p>
        </p:txBody>
      </p:sp>
    </p:spTree>
    <p:extLst>
      <p:ext uri="{BB962C8B-B14F-4D97-AF65-F5344CB8AC3E}">
        <p14:creationId xmlns:p14="http://schemas.microsoft.com/office/powerpoint/2010/main" val="145250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3031" y="1137377"/>
            <a:ext cx="15801938" cy="3063686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1" y="1618951"/>
            <a:ext cx="2488918" cy="2100535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78144" y="1829072"/>
            <a:ext cx="11537785" cy="20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0"/>
              </a:lnSpc>
            </a:pPr>
            <a:r>
              <a:rPr lang="ru-RU" sz="16264" i="1" spc="-650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Закрепление </a:t>
            </a:r>
            <a:endParaRPr lang="en-US" sz="16264" i="1" spc="-650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3378147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14529083" y="1618951"/>
            <a:ext cx="2488918" cy="2100535"/>
            <a:chOff x="0" y="0"/>
            <a:chExt cx="673300" cy="568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208318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2482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3031" y="1137377"/>
            <a:ext cx="15801938" cy="3063686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1" y="1618951"/>
            <a:ext cx="2488918" cy="2100535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78144" y="1829072"/>
            <a:ext cx="11537785" cy="20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0"/>
              </a:lnSpc>
            </a:pPr>
            <a:r>
              <a:rPr lang="en-US" sz="16264" i="1" spc="-65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Спасибо</a:t>
            </a:r>
          </a:p>
        </p:txBody>
      </p:sp>
      <p:sp>
        <p:nvSpPr>
          <p:cNvPr id="15" name="Freeform 15"/>
          <p:cNvSpPr/>
          <p:nvPr/>
        </p:nvSpPr>
        <p:spPr>
          <a:xfrm>
            <a:off x="3378147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14529083" y="1618951"/>
            <a:ext cx="2488918" cy="2100535"/>
            <a:chOff x="0" y="0"/>
            <a:chExt cx="673300" cy="568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208318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8574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959" y="266701"/>
            <a:ext cx="13090959" cy="8869790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7896"/>
                  </a:moveTo>
                  <a:lnTo>
                    <a:pt x="2351840" y="608389"/>
                  </a:lnTo>
                  <a:cubicBezTo>
                    <a:pt x="2351840" y="615787"/>
                    <a:pt x="2348901" y="622883"/>
                    <a:pt x="2343670" y="628114"/>
                  </a:cubicBezTo>
                  <a:cubicBezTo>
                    <a:pt x="2338438" y="633346"/>
                    <a:pt x="2331343" y="636285"/>
                    <a:pt x="2323945" y="636285"/>
                  </a:cubicBezTo>
                  <a:lnTo>
                    <a:pt x="27896" y="636285"/>
                  </a:lnTo>
                  <a:cubicBezTo>
                    <a:pt x="20497" y="636285"/>
                    <a:pt x="13402" y="633346"/>
                    <a:pt x="8170" y="628114"/>
                  </a:cubicBezTo>
                  <a:cubicBezTo>
                    <a:pt x="2939" y="622883"/>
                    <a:pt x="0" y="615787"/>
                    <a:pt x="0" y="608389"/>
                  </a:cubicBezTo>
                  <a:lnTo>
                    <a:pt x="0" y="27896"/>
                  </a:lnTo>
                  <a:cubicBezTo>
                    <a:pt x="0" y="20497"/>
                    <a:pt x="2939" y="13402"/>
                    <a:pt x="8170" y="8170"/>
                  </a:cubicBezTo>
                  <a:cubicBezTo>
                    <a:pt x="13402" y="2939"/>
                    <a:pt x="20497" y="0"/>
                    <a:pt x="27896" y="0"/>
                  </a:cubicBezTo>
                  <a:lnTo>
                    <a:pt x="2323945" y="0"/>
                  </a:lnTo>
                  <a:cubicBezTo>
                    <a:pt x="2331343" y="0"/>
                    <a:pt x="2338438" y="2939"/>
                    <a:pt x="2343670" y="8170"/>
                  </a:cubicBezTo>
                  <a:cubicBezTo>
                    <a:pt x="2348901" y="13402"/>
                    <a:pt x="2351840" y="20497"/>
                    <a:pt x="2351840" y="278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24094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373785" y="6259946"/>
            <a:ext cx="3874666" cy="2889680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81454" y="3687108"/>
            <a:ext cx="6028077" cy="5449382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6"/>
              <a:stretch>
                <a:fillRect l="-17716" r="-177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50315" y="1332653"/>
            <a:ext cx="2730299" cy="8336384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0C0613B7-4A66-44A9-BB6B-571239E6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587641"/>
              </p:ext>
            </p:extLst>
          </p:nvPr>
        </p:nvGraphicFramePr>
        <p:xfrm>
          <a:off x="373013" y="636608"/>
          <a:ext cx="10608441" cy="9013784"/>
        </p:xfrm>
        <a:graphic>
          <a:graphicData uri="http://schemas.openxmlformats.org/drawingml/2006/table">
            <a:tbl>
              <a:tblPr/>
              <a:tblGrid>
                <a:gridCol w="1722721">
                  <a:extLst>
                    <a:ext uri="{9D8B030D-6E8A-4147-A177-3AD203B41FA5}">
                      <a16:colId xmlns:a16="http://schemas.microsoft.com/office/drawing/2014/main" val="111804766"/>
                    </a:ext>
                  </a:extLst>
                </a:gridCol>
                <a:gridCol w="2048462">
                  <a:extLst>
                    <a:ext uri="{9D8B030D-6E8A-4147-A177-3AD203B41FA5}">
                      <a16:colId xmlns:a16="http://schemas.microsoft.com/office/drawing/2014/main" val="3671266580"/>
                    </a:ext>
                  </a:extLst>
                </a:gridCol>
                <a:gridCol w="6837258">
                  <a:extLst>
                    <a:ext uri="{9D8B030D-6E8A-4147-A177-3AD203B41FA5}">
                      <a16:colId xmlns:a16="http://schemas.microsoft.com/office/drawing/2014/main" val="3378759382"/>
                    </a:ext>
                  </a:extLst>
                </a:gridCol>
              </a:tblGrid>
              <a:tr h="940759">
                <a:tc>
                  <a:txBody>
                    <a:bodyPr/>
                    <a:lstStyle/>
                    <a:p>
                      <a:r>
                        <a:rPr lang="ru-RU" sz="4000">
                          <a:solidFill>
                            <a:schemeClr val="bg1"/>
                          </a:solidFill>
                        </a:rPr>
                        <a:t>Этап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4000">
                          <a:solidFill>
                            <a:schemeClr val="bg1"/>
                          </a:solidFill>
                        </a:rPr>
                        <a:t>Период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164461"/>
                  </a:ext>
                </a:extLst>
              </a:tr>
              <a:tr h="2253446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Web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1990–2000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4000">
                          <a:solidFill>
                            <a:schemeClr val="bg1"/>
                          </a:solidFill>
                        </a:rPr>
                        <a:t>Статические страницы, минимум взаимодействия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68677"/>
                  </a:ext>
                </a:extLst>
              </a:tr>
              <a:tr h="3128571">
                <a:tc>
                  <a:txBody>
                    <a:bodyPr/>
                    <a:lstStyle/>
                    <a:p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Web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2000–2010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Динамические сайты, социальные сети, взаимодействие пользователей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208575"/>
                  </a:ext>
                </a:extLst>
              </a:tr>
              <a:tr h="2691008">
                <a:tc>
                  <a:txBody>
                    <a:bodyPr/>
                    <a:lstStyle/>
                    <a:p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Web 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4000">
                          <a:solidFill>
                            <a:schemeClr val="bg1"/>
                          </a:solidFill>
                        </a:rPr>
                        <a:t>2010–н.в.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Искусственный интеллект, персонализация, </a:t>
                      </a:r>
                      <a:r>
                        <a:rPr lang="ru-RU" sz="4000" dirty="0" err="1">
                          <a:solidFill>
                            <a:schemeClr val="bg1"/>
                          </a:solidFill>
                        </a:rPr>
                        <a:t>блокчейн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, семантическая сеть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07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-5562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8740069" y="5143501"/>
            <a:ext cx="1773558" cy="4006125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4004" y="648627"/>
            <a:ext cx="1365188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</a:rPr>
              <a:t>Основные компоненты Web</a:t>
            </a:r>
          </a:p>
        </p:txBody>
      </p:sp>
      <p:sp>
        <p:nvSpPr>
          <p:cNvPr id="7" name="Freeform 7"/>
          <p:cNvSpPr/>
          <p:nvPr/>
        </p:nvSpPr>
        <p:spPr>
          <a:xfrm>
            <a:off x="8981455" y="3416157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689065" y="2301278"/>
            <a:ext cx="7355905" cy="6848348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35000" y="4493697"/>
            <a:ext cx="9981013" cy="5102465"/>
            <a:chOff x="0" y="0"/>
            <a:chExt cx="1441468" cy="505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468" cy="505532"/>
            </a:xfrm>
            <a:custGeom>
              <a:avLst/>
              <a:gdLst/>
              <a:ahLst/>
              <a:cxnLst/>
              <a:rect l="l" t="t" r="r" b="b"/>
              <a:pathLst>
                <a:path w="1441468" h="505532">
                  <a:moveTo>
                    <a:pt x="1441468" y="45514"/>
                  </a:moveTo>
                  <a:lnTo>
                    <a:pt x="1441468" y="460018"/>
                  </a:lnTo>
                  <a:cubicBezTo>
                    <a:pt x="1441468" y="472089"/>
                    <a:pt x="1436673" y="483666"/>
                    <a:pt x="1428138" y="492201"/>
                  </a:cubicBezTo>
                  <a:cubicBezTo>
                    <a:pt x="1419602" y="500737"/>
                    <a:pt x="1408026" y="505532"/>
                    <a:pt x="1395955" y="505532"/>
                  </a:cubicBezTo>
                  <a:lnTo>
                    <a:pt x="45514" y="505532"/>
                  </a:lnTo>
                  <a:cubicBezTo>
                    <a:pt x="33443" y="505532"/>
                    <a:pt x="21866" y="500737"/>
                    <a:pt x="13331" y="492201"/>
                  </a:cubicBezTo>
                  <a:cubicBezTo>
                    <a:pt x="4795" y="483666"/>
                    <a:pt x="0" y="472089"/>
                    <a:pt x="0" y="460018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441468" cy="505532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3116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948" y="1547745"/>
            <a:ext cx="790850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ru-RU" sz="4400" b="1" dirty="0">
              <a:solidFill>
                <a:schemeClr val="bg1"/>
              </a:solidFill>
            </a:endParaRPr>
          </a:p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 (Client)</a:t>
            </a:r>
          </a:p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(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Server)</a:t>
            </a:r>
            <a:endParaRPr lang="ru-RU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HTTP/HTTPS</a:t>
            </a:r>
            <a:endParaRPr lang="ru-RU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6249" y="5331260"/>
            <a:ext cx="373169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Server)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Это компьютер, который хранит файлы сайта и обрабатывает запросы пользователей.</a:t>
            </a:r>
          </a:p>
          <a:p>
            <a:r>
              <a:rPr lang="ru-RU" sz="2000" dirty="0">
                <a:solidFill>
                  <a:schemeClr val="bg1"/>
                </a:solidFill>
              </a:rPr>
              <a:t>Типы серверов: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Web-</a:t>
            </a:r>
            <a:r>
              <a:rPr lang="ru-RU" sz="2000" b="1" dirty="0">
                <a:solidFill>
                  <a:schemeClr val="bg1"/>
                </a:solidFill>
              </a:rPr>
              <a:t>сервер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-US" sz="2000" dirty="0">
                <a:solidFill>
                  <a:schemeClr val="bg1"/>
                </a:solidFill>
              </a:rPr>
              <a:t>Apache, Nginx)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</a:rPr>
              <a:t>Базы данных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-US" sz="2000" dirty="0">
                <a:solidFill>
                  <a:schemeClr val="bg1"/>
                </a:solidFill>
              </a:rPr>
              <a:t>MySQL, PostgreSQL)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</a:rPr>
              <a:t>Приложения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-US" sz="2000" dirty="0">
                <a:solidFill>
                  <a:schemeClr val="bg1"/>
                </a:solidFill>
              </a:rPr>
              <a:t>Node.js, PHP, Python)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50949" y="7658100"/>
            <a:ext cx="426697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Протокол </a:t>
            </a:r>
            <a:r>
              <a:rPr lang="en-US" sz="2000" b="1" dirty="0">
                <a:solidFill>
                  <a:schemeClr val="bg1"/>
                </a:solidFill>
              </a:rPr>
              <a:t>HTTP/HTTPS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HTTP (</a:t>
            </a:r>
            <a:r>
              <a:rPr lang="en-US" sz="2000" b="1" dirty="0" err="1">
                <a:solidFill>
                  <a:schemeClr val="bg1"/>
                </a:solidFill>
              </a:rPr>
              <a:t>HyperText</a:t>
            </a:r>
            <a:r>
              <a:rPr lang="en-US" sz="2000" b="1" dirty="0">
                <a:solidFill>
                  <a:schemeClr val="bg1"/>
                </a:solidFill>
              </a:rPr>
              <a:t> Transfer Protocol)</a:t>
            </a:r>
            <a:r>
              <a:rPr lang="en-US" sz="2000" dirty="0">
                <a:solidFill>
                  <a:schemeClr val="bg1"/>
                </a:solidFill>
              </a:rPr>
              <a:t> — </a:t>
            </a:r>
            <a:r>
              <a:rPr lang="ru-RU" sz="2000" dirty="0">
                <a:solidFill>
                  <a:schemeClr val="bg1"/>
                </a:solidFill>
              </a:rPr>
              <a:t>протокол передачи гипертекста.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HTTPS</a:t>
            </a:r>
            <a:r>
              <a:rPr lang="en-US" sz="2000" dirty="0">
                <a:solidFill>
                  <a:schemeClr val="bg1"/>
                </a:solidFill>
              </a:rPr>
              <a:t> — </a:t>
            </a:r>
            <a:r>
              <a:rPr lang="ru-RU" sz="2000" dirty="0">
                <a:solidFill>
                  <a:schemeClr val="bg1"/>
                </a:solidFill>
              </a:rPr>
              <a:t>защищённая версия с шифрованием данных.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2D25CE03-CCA7-473E-92D2-8C7D06C5C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949" y="4992871"/>
            <a:ext cx="40598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КЛИЕНТ В ОСНОВНОМ ЭТО БРАУЗЕРЫ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Google Chrome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Mozilla Firefox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Edge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Safari</a:t>
            </a:r>
          </a:p>
        </p:txBody>
      </p:sp>
    </p:spTree>
    <p:extLst>
      <p:ext uri="{BB962C8B-B14F-4D97-AF65-F5344CB8AC3E}">
        <p14:creationId xmlns:p14="http://schemas.microsoft.com/office/powerpoint/2010/main" val="390267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224094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7706970" y="4087471"/>
            <a:ext cx="9732057" cy="3505200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24800" y="800100"/>
            <a:ext cx="9982200" cy="9067800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3054448" y="-2178149"/>
            <a:ext cx="2057400" cy="7404297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9600" y="652213"/>
            <a:ext cx="9634068" cy="125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ru-RU" sz="5400" dirty="0">
                <a:solidFill>
                  <a:schemeClr val="bg1"/>
                </a:solidFill>
              </a:rPr>
              <a:t>Основные языки </a:t>
            </a:r>
            <a:r>
              <a:rPr lang="en-US" sz="5400" dirty="0">
                <a:solidFill>
                  <a:schemeClr val="bg1"/>
                </a:solidFill>
              </a:rPr>
              <a:t>Web-</a:t>
            </a:r>
            <a:r>
              <a:rPr lang="ru-RU" sz="5400" dirty="0">
                <a:solidFill>
                  <a:schemeClr val="bg1"/>
                </a:solidFill>
              </a:rPr>
              <a:t>разработки</a:t>
            </a:r>
            <a:endParaRPr lang="en-US" sz="4800" i="1" spc="-79" dirty="0">
              <a:solidFill>
                <a:schemeClr val="bg1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FD468C07-33D0-4363-87E0-9ADB7C3D0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40823"/>
              </p:ext>
            </p:extLst>
          </p:nvPr>
        </p:nvGraphicFramePr>
        <p:xfrm>
          <a:off x="7924799" y="1150516"/>
          <a:ext cx="9971367" cy="8734409"/>
        </p:xfrm>
        <a:graphic>
          <a:graphicData uri="http://schemas.openxmlformats.org/drawingml/2006/table">
            <a:tbl>
              <a:tblPr/>
              <a:tblGrid>
                <a:gridCol w="3323789">
                  <a:extLst>
                    <a:ext uri="{9D8B030D-6E8A-4147-A177-3AD203B41FA5}">
                      <a16:colId xmlns:a16="http://schemas.microsoft.com/office/drawing/2014/main" val="480546640"/>
                    </a:ext>
                  </a:extLst>
                </a:gridCol>
                <a:gridCol w="3323789">
                  <a:extLst>
                    <a:ext uri="{9D8B030D-6E8A-4147-A177-3AD203B41FA5}">
                      <a16:colId xmlns:a16="http://schemas.microsoft.com/office/drawing/2014/main" val="3727063187"/>
                    </a:ext>
                  </a:extLst>
                </a:gridCol>
                <a:gridCol w="3323789">
                  <a:extLst>
                    <a:ext uri="{9D8B030D-6E8A-4147-A177-3AD203B41FA5}">
                      <a16:colId xmlns:a16="http://schemas.microsoft.com/office/drawing/2014/main" val="3476870416"/>
                    </a:ext>
                  </a:extLst>
                </a:gridCol>
              </a:tblGrid>
              <a:tr h="1192809"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Уровень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Язык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>
                          <a:solidFill>
                            <a:schemeClr val="bg1"/>
                          </a:solidFill>
                        </a:rPr>
                        <a:t>Назначение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077294"/>
                  </a:ext>
                </a:extLst>
              </a:tr>
              <a:tr h="1538090"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Клиентский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bg1"/>
                          </a:solidFill>
                        </a:rPr>
                        <a:t>HTML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Структура веб-страницы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932157"/>
                  </a:ext>
                </a:extLst>
              </a:tr>
              <a:tr h="1538090"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Клиентский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bg1"/>
                          </a:solidFill>
                        </a:rPr>
                        <a:t>CSS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Оформление и дизайн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22748"/>
                  </a:ext>
                </a:extLst>
              </a:tr>
              <a:tr h="2232710">
                <a:tc>
                  <a:txBody>
                    <a:bodyPr/>
                    <a:lstStyle/>
                    <a:p>
                      <a:r>
                        <a:rPr lang="ru-RU" sz="3200">
                          <a:solidFill>
                            <a:schemeClr val="bg1"/>
                          </a:solidFill>
                        </a:rPr>
                        <a:t>Клиентский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>
                          <a:solidFill>
                            <a:schemeClr val="bg1"/>
                          </a:solidFill>
                        </a:rPr>
                        <a:t>Интерактивность и динамика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861977"/>
                  </a:ext>
                </a:extLst>
              </a:tr>
              <a:tr h="2232710">
                <a:tc>
                  <a:txBody>
                    <a:bodyPr/>
                    <a:lstStyle/>
                    <a:p>
                      <a:r>
                        <a:rPr lang="ru-RU" sz="3200">
                          <a:solidFill>
                            <a:schemeClr val="bg1"/>
                          </a:solidFill>
                        </a:rPr>
                        <a:t>Серверный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bg1"/>
                          </a:solidFill>
                        </a:rPr>
                        <a:t>PHP, Python, Node.js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solidFill>
                            <a:schemeClr val="bg1"/>
                          </a:solidFill>
                        </a:rPr>
                        <a:t>Логика работы сайта, базы данных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036463"/>
                  </a:ext>
                </a:extLst>
              </a:tr>
            </a:tbl>
          </a:graphicData>
        </a:graphic>
      </p:graphicFrame>
      <p:grpSp>
        <p:nvGrpSpPr>
          <p:cNvPr id="25" name="Group 6">
            <a:extLst>
              <a:ext uri="{FF2B5EF4-FFF2-40B4-BE49-F238E27FC236}">
                <a16:creationId xmlns:a16="http://schemas.microsoft.com/office/drawing/2014/main" id="{B9AE0CEE-6582-44F6-8340-4B104342035A}"/>
              </a:ext>
            </a:extLst>
          </p:cNvPr>
          <p:cNvGrpSpPr/>
          <p:nvPr/>
        </p:nvGrpSpPr>
        <p:grpSpPr>
          <a:xfrm>
            <a:off x="2606380" y="2037279"/>
            <a:ext cx="4245126" cy="3952213"/>
            <a:chOff x="0" y="0"/>
            <a:chExt cx="6350000" cy="591185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92185ED-95B7-4DDC-B6DE-7150A1CA263C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4E5839FE-39B9-41A2-A254-57CAAD303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48" y="6642506"/>
            <a:ext cx="690709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</a:t>
            </a: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 (Uniform Resource Locator)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адрес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веб-страницы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https://www.google.com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 (Domain Name System)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преобразует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имя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IP-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адрес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адрес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уникальный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номер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компьютера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5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22196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8740069" y="5143501"/>
            <a:ext cx="1773558" cy="4006125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4005" y="648627"/>
            <a:ext cx="12447716" cy="1425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66"/>
              </a:lnSpc>
            </a:pPr>
            <a:r>
              <a:rPr lang="en-US" sz="7789" i="1" spc="-51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ЧТО ТАКОЕ ВЕБ-РАЗРАБОТЧИК?</a:t>
            </a:r>
          </a:p>
        </p:txBody>
      </p:sp>
      <p:sp>
        <p:nvSpPr>
          <p:cNvPr id="7" name="Freeform 7"/>
          <p:cNvSpPr/>
          <p:nvPr/>
        </p:nvSpPr>
        <p:spPr>
          <a:xfrm>
            <a:off x="8981455" y="3416157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689065" y="2301278"/>
            <a:ext cx="7355905" cy="6848348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35000" y="4493697"/>
            <a:ext cx="9981013" cy="5102465"/>
            <a:chOff x="0" y="0"/>
            <a:chExt cx="1441468" cy="505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468" cy="505532"/>
            </a:xfrm>
            <a:custGeom>
              <a:avLst/>
              <a:gdLst/>
              <a:ahLst/>
              <a:cxnLst/>
              <a:rect l="l" t="t" r="r" b="b"/>
              <a:pathLst>
                <a:path w="1441468" h="505532">
                  <a:moveTo>
                    <a:pt x="1441468" y="45514"/>
                  </a:moveTo>
                  <a:lnTo>
                    <a:pt x="1441468" y="460018"/>
                  </a:lnTo>
                  <a:cubicBezTo>
                    <a:pt x="1441468" y="472089"/>
                    <a:pt x="1436673" y="483666"/>
                    <a:pt x="1428138" y="492201"/>
                  </a:cubicBezTo>
                  <a:cubicBezTo>
                    <a:pt x="1419602" y="500737"/>
                    <a:pt x="1408026" y="505532"/>
                    <a:pt x="1395955" y="505532"/>
                  </a:cubicBezTo>
                  <a:lnTo>
                    <a:pt x="45514" y="505532"/>
                  </a:lnTo>
                  <a:cubicBezTo>
                    <a:pt x="33443" y="505532"/>
                    <a:pt x="21866" y="500737"/>
                    <a:pt x="13331" y="492201"/>
                  </a:cubicBezTo>
                  <a:cubicBezTo>
                    <a:pt x="4795" y="483666"/>
                    <a:pt x="0" y="472089"/>
                    <a:pt x="0" y="460018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441468" cy="505532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3116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948" y="2603918"/>
            <a:ext cx="7738419" cy="184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ЦИФРОВЫЕ АРХИТЕКТОРЫ, СТОЯЩИЕ ЗА КАЖДЫМ ЩЕЛЧКОМ МЫШИ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941" y="5143500"/>
            <a:ext cx="4112388" cy="403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Веб-разработчики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-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это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специалисты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создающие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веб-сайты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веб-приложения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Они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используют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языки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программирования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инструменты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чтобы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сделать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цифровые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взаимодействия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функциональными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визуально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привлекательными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роль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объединяет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творческий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подход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логику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плавное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взаимодействие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пользователей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с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онлайн-контентом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разных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платформах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устройствах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31829" y="5143500"/>
            <a:ext cx="4481669" cy="34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Они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часто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сотрудничают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с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дизайнерами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аналитиками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контент-командами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воплощения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цифровых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идей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жизнь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Создавая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поддерживая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код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разработчики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обеспечивают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адаптивность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веб-сайтов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безопасность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знания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как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клиентских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так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серверных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технологий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делают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их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незаменимыми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современном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мире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ориентированном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онлайн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110590" y="1348780"/>
            <a:ext cx="1001531" cy="3146162"/>
            <a:chOff x="0" y="0"/>
            <a:chExt cx="270933" cy="851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51097"/>
            </a:xfrm>
            <a:custGeom>
              <a:avLst/>
              <a:gdLst/>
              <a:ahLst/>
              <a:cxnLst/>
              <a:rect l="l" t="t" r="r" b="b"/>
              <a:pathLst>
                <a:path w="270933" h="851097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24094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43030" y="1150513"/>
            <a:ext cx="8523077" cy="4623178"/>
            <a:chOff x="0" y="0"/>
            <a:chExt cx="1365152" cy="83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152" cy="835368"/>
            </a:xfrm>
            <a:custGeom>
              <a:avLst/>
              <a:gdLst/>
              <a:ahLst/>
              <a:cxnLst/>
              <a:rect l="l" t="t" r="r" b="b"/>
              <a:pathLst>
                <a:path w="1365152" h="835368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26747" y="4463329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46067" y="1544241"/>
            <a:ext cx="6383533" cy="4092142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8"/>
              <a:stretch>
                <a:fillRect t="-5502" b="-55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10555" y="1406307"/>
            <a:ext cx="7735949" cy="266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2"/>
              </a:lnSpc>
            </a:pPr>
            <a:r>
              <a:rPr lang="en-US" sz="7200" i="1" spc="-446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ТИПЫ ВЕБ - РАЗРАБОТЧИКОВ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5199" y="6788359"/>
            <a:ext cx="512164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РАЗДЕЛЕНИЕ РОЛЕЙ ДЛЯ ЭФФЕКТИВНОГО ПОСТРОЕНИЯ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86812" y="5170944"/>
            <a:ext cx="3640415" cy="602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Специалист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по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интерфейсу</a:t>
            </a:r>
            <a:r>
              <a:rPr lang="ru-RU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.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67400" y="6037689"/>
            <a:ext cx="4159827" cy="354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Фокусируется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пользовательском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интерфейсе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взаимодействии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браузером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Использует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веб-языки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формирования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макета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отзывчивости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визуальных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элементов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бесперебойную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работу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разных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устройствах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Тесно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сотрудничает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дизайнерами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согласования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визуальной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идентичности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8346" y="5170944"/>
            <a:ext cx="3640415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Внутренний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техник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43432" y="6037689"/>
            <a:ext cx="3640415" cy="354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Управляет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серверной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логикой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базами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данных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инфраструктурой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приложений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Отвечает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обработку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запросов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пользователей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безопасность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данных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быструю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загрузку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эффективную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коммуникацию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между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клиентской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серверной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сторонами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веб-сайтов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89880" y="5170942"/>
            <a:ext cx="3640415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Специалист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широкого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профиля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с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полным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стеком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44966" y="6037689"/>
            <a:ext cx="3640415" cy="354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Сочетает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себе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интерфейсные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серверные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возможности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Универсален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нескольких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уровнях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разработки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часто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управляя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полными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рабочими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процессами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проекта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Идеально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подходит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стартапов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или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команд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которым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требуется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широкий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технический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охват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одного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участника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45544B0B-0066-4346-998C-65DE9187899B}"/>
              </a:ext>
            </a:extLst>
          </p:cNvPr>
          <p:cNvSpPr txBox="1"/>
          <p:nvPr/>
        </p:nvSpPr>
        <p:spPr>
          <a:xfrm>
            <a:off x="7383147" y="4845730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Front-End Specialist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61ED30D-0256-40D9-BC9B-74164D18B2E8}"/>
              </a:ext>
            </a:extLst>
          </p:cNvPr>
          <p:cNvSpPr txBox="1"/>
          <p:nvPr/>
        </p:nvSpPr>
        <p:spPr>
          <a:xfrm>
            <a:off x="11390518" y="4845730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Back-End Technician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7EB4AC35-D6CC-4D2C-82AD-F6ACD82E12EB}"/>
              </a:ext>
            </a:extLst>
          </p:cNvPr>
          <p:cNvSpPr txBox="1"/>
          <p:nvPr/>
        </p:nvSpPr>
        <p:spPr>
          <a:xfrm>
            <a:off x="15397890" y="4845730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28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Full-Stack Generalist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055211" y="7849087"/>
            <a:ext cx="1205547" cy="3398598"/>
            <a:chOff x="0" y="0"/>
            <a:chExt cx="326123" cy="91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23" cy="919386"/>
            </a:xfrm>
            <a:custGeom>
              <a:avLst/>
              <a:gdLst/>
              <a:ahLst/>
              <a:cxnLst/>
              <a:rect l="l" t="t" r="r" b="b"/>
              <a:pathLst>
                <a:path w="326123" h="919386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1" y="1150512"/>
            <a:ext cx="7900969" cy="3558461"/>
            <a:chOff x="0" y="0"/>
            <a:chExt cx="845947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473" b="-4778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370322" y="5143501"/>
            <a:ext cx="6674651" cy="4006125"/>
            <a:chOff x="0" y="0"/>
            <a:chExt cx="6350000" cy="3811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840" b="-1037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01169" y="8302457"/>
            <a:ext cx="9009485" cy="116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18"/>
              </a:lnSpc>
            </a:pPr>
            <a:r>
              <a:rPr lang="en-US" sz="6600" i="1" spc="-416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НЕОБХОДИМЫЕ НАВЫКИ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1169" y="482318"/>
            <a:ext cx="834283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КЛЮЧЕВЫЕ КОМПЕТЕНЦИИ, НЕОБХОДИМЫЕ КАЖДОМУ РАЗРАБОТЧИКУ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43030" y="2929743"/>
            <a:ext cx="8562451" cy="5669507"/>
            <a:chOff x="0" y="0"/>
            <a:chExt cx="1203365" cy="719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365" cy="719676"/>
            </a:xfrm>
            <a:custGeom>
              <a:avLst/>
              <a:gdLst/>
              <a:ahLst/>
              <a:cxnLst/>
              <a:rect l="l" t="t" r="r" b="b"/>
              <a:pathLst>
                <a:path w="1203365" h="719676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8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740068" y="8741595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12157219" y="-1062689"/>
            <a:ext cx="1001531" cy="3398598"/>
            <a:chOff x="0" y="0"/>
            <a:chExt cx="270933" cy="9193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919386"/>
            </a:xfrm>
            <a:custGeom>
              <a:avLst/>
              <a:gdLst/>
              <a:ahLst/>
              <a:cxnLst/>
              <a:rect l="l" t="t" r="r" b="b"/>
              <a:pathLst>
                <a:path w="270933" h="919386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96877" y="3311815"/>
            <a:ext cx="3147918" cy="300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Основы</a:t>
            </a: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кодирования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9595" y="3848448"/>
            <a:ext cx="3642005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Понимание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HTML, CSS и JavaScript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имеет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фундаментальное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значение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создания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стилизации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добавления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интерактивности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к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веб-сайтам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приложениям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86883" y="3311815"/>
            <a:ext cx="3147918" cy="300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Контроль</a:t>
            </a: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версий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40872" y="3879599"/>
            <a:ext cx="3703128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Знакомство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отслеживанием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изменений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с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помощью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систем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распределенных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версий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имеет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решающее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значение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рабочих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процессах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командной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разработки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2682" y="6281050"/>
            <a:ext cx="3147918" cy="25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Адаптивный</a:t>
            </a:r>
            <a:r>
              <a:rPr lang="en-US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Дизайн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24000" y="6709876"/>
            <a:ext cx="3440217" cy="148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Создание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адаптируемых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макетов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которые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хорошо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работают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на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телефонах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планшетах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настольных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компьютерах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обеспечивает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лучший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пользовательский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опыт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57882" y="6255510"/>
            <a:ext cx="3147918" cy="25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Решение</a:t>
            </a:r>
            <a:r>
              <a:rPr lang="en-US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en-US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проблем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425394" y="6709876"/>
            <a:ext cx="3490006" cy="148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Устранение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ошибок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оптимизация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производительности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жизненно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важны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для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поддержания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безопасных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и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эффективных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веб-сайтов</a:t>
            </a:r>
            <a:r>
              <a:rPr lang="en-US" sz="20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8" name="Freeform 28"/>
          <p:cNvSpPr/>
          <p:nvPr/>
        </p:nvSpPr>
        <p:spPr>
          <a:xfrm>
            <a:off x="9144004" y="4001985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51548" y="4841216"/>
            <a:ext cx="4509428" cy="4308412"/>
            <a:chOff x="0" y="0"/>
            <a:chExt cx="769616" cy="735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616" cy="735307"/>
            </a:xfrm>
            <a:custGeom>
              <a:avLst/>
              <a:gdLst/>
              <a:ahLst/>
              <a:cxnLst/>
              <a:rect l="l" t="t" r="r" b="b"/>
              <a:pathLst>
                <a:path w="769616" h="735307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1500" y="6945898"/>
            <a:ext cx="3211234" cy="2203729"/>
            <a:chOff x="0" y="0"/>
            <a:chExt cx="868700" cy="596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700" cy="596151"/>
            </a:xfrm>
            <a:custGeom>
              <a:avLst/>
              <a:gdLst/>
              <a:ahLst/>
              <a:cxnLst/>
              <a:rect l="l" t="t" r="r" b="b"/>
              <a:pathLst>
                <a:path w="868700" h="596151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3032" y="2709831"/>
            <a:ext cx="7117946" cy="6434623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963914" y="7547314"/>
            <a:ext cx="8902500" cy="230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5"/>
              </a:lnSpc>
            </a:pPr>
            <a:r>
              <a:rPr lang="en-US" sz="9384" i="1" spc="-375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ПРОЦЕСС ВЕБ-РАЗРАБОТКИ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1713" y="1003205"/>
            <a:ext cx="5283769" cy="118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i="1" spc="-79" dirty="0">
                <a:solidFill>
                  <a:srgbClr val="FFFFFF"/>
                </a:solidFill>
                <a:latin typeface="Times New Roman" panose="02020603050405020304" pitchFamily="18" charset="0"/>
                <a:ea typeface="Anton Italics"/>
                <a:cs typeface="Times New Roman" panose="02020603050405020304" pitchFamily="18" charset="0"/>
                <a:sym typeface="Anton Italics"/>
              </a:rPr>
              <a:t>ОТ КОНЦЕПЦИИ К КОДУ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7800" y="525993"/>
            <a:ext cx="3991754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Этап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Планирования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25400" y="1134591"/>
            <a:ext cx="5108588" cy="206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Определите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цели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аудиторию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функции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Этот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этап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включает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создание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каркаса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отображение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сайта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принятие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решения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использовании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технологий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платформ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Четкое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планирование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обеспечивает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эффективную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разработку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меньшее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количество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исправлений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96873" y="4150839"/>
            <a:ext cx="3991754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Запуск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и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оптимизация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32501" y="4745992"/>
            <a:ext cx="4270388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После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полного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тестирования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сайт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развернут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Следует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текущее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обслуживание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устранения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проблем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внедрения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обновлений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повышения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скорости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или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доступности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мере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поступления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отзывов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пользователей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98361" y="3403723"/>
            <a:ext cx="3991754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Этап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разработки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3" y="4012321"/>
            <a:ext cx="3991754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Включает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в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себя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кодирование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как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интерфейсных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так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внутренних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функций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Здесь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интегрируются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логика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дизайн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и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интерактивность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этом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этапе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начинается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тестирование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для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раннего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выявления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ошибок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1" name="Freeform 21"/>
          <p:cNvSpPr/>
          <p:nvPr/>
        </p:nvSpPr>
        <p:spPr>
          <a:xfrm>
            <a:off x="7225482" y="8022162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1580</Words>
  <Application>Microsoft Office PowerPoint</Application>
  <PresentationFormat>Произвольный</PresentationFormat>
  <Paragraphs>252</Paragraphs>
  <Slides>21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Calibri</vt:lpstr>
      <vt:lpstr>Anton Italics</vt:lpstr>
      <vt:lpstr>Arial</vt:lpstr>
      <vt:lpstr>Open Sauce</vt:lpstr>
      <vt:lpstr>Open Sauce Bold Italics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Yandex.Translate</dc:creator>
  <dc:description>Translated with Yandex.Translate</dc:description>
  <cp:lastModifiedBy>Kibriyo</cp:lastModifiedBy>
  <cp:revision>20</cp:revision>
  <dcterms:created xsi:type="dcterms:W3CDTF">2006-08-16T00:00:00Z</dcterms:created>
  <dcterms:modified xsi:type="dcterms:W3CDTF">2025-10-29T05:53:18Z</dcterms:modified>
  <dc:identifier>DAG2JtiV8t4</dc:identifier>
</cp:coreProperties>
</file>